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5"/>
    <p:sldMasterId id="214748370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Archivo Light"/>
      <p:regular r:id="rId22"/>
      <p:bold r:id="rId23"/>
      <p:italic r:id="rId24"/>
      <p:boldItalic r:id="rId25"/>
    </p:embeddedFon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Source Code Pro"/>
      <p:regular r:id="rId34"/>
      <p:bold r:id="rId35"/>
      <p:italic r:id="rId36"/>
      <p:boldItalic r:id="rId37"/>
    </p:embeddedFont>
    <p:embeddedFont>
      <p:font typeface="Archivo"/>
      <p:regular r:id="rId38"/>
      <p:bold r:id="rId39"/>
      <p:italic r:id="rId40"/>
      <p:boldItalic r:id="rId41"/>
    </p:embeddedFont>
    <p:embeddedFont>
      <p:font typeface="Archivo SemiBol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679EBA8-E3B0-452C-A418-907B18E547C8}">
  <a:tblStyle styleId="{1679EBA8-E3B0-452C-A418-907B18E547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italic.fntdata"/><Relationship Id="rId42" Type="http://schemas.openxmlformats.org/officeDocument/2006/relationships/font" Target="fonts/ArchivoSemiBold-regular.fntdata"/><Relationship Id="rId41" Type="http://schemas.openxmlformats.org/officeDocument/2006/relationships/font" Target="fonts/Archivo-boldItalic.fntdata"/><Relationship Id="rId44" Type="http://schemas.openxmlformats.org/officeDocument/2006/relationships/font" Target="fonts/ArchivoSemiBold-italic.fntdata"/><Relationship Id="rId43" Type="http://schemas.openxmlformats.org/officeDocument/2006/relationships/font" Target="fonts/ArchivoSemiBold-bold.fntdata"/><Relationship Id="rId45" Type="http://schemas.openxmlformats.org/officeDocument/2006/relationships/font" Target="fonts/Archivo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33" Type="http://schemas.openxmlformats.org/officeDocument/2006/relationships/font" Target="fonts/Lato-boldItalic.fntdata"/><Relationship Id="rId32" Type="http://schemas.openxmlformats.org/officeDocument/2006/relationships/font" Target="fonts/Lato-italic.fntdata"/><Relationship Id="rId35" Type="http://schemas.openxmlformats.org/officeDocument/2006/relationships/font" Target="fonts/SourceCodePro-bold.fntdata"/><Relationship Id="rId34" Type="http://schemas.openxmlformats.org/officeDocument/2006/relationships/font" Target="fonts/SourceCodePro-regular.fntdata"/><Relationship Id="rId37" Type="http://schemas.openxmlformats.org/officeDocument/2006/relationships/font" Target="fonts/SourceCodePro-boldItalic.fntdata"/><Relationship Id="rId36" Type="http://schemas.openxmlformats.org/officeDocument/2006/relationships/font" Target="fonts/SourceCodePro-italic.fntdata"/><Relationship Id="rId39" Type="http://schemas.openxmlformats.org/officeDocument/2006/relationships/font" Target="fonts/Archivo-bold.fntdata"/><Relationship Id="rId38" Type="http://schemas.openxmlformats.org/officeDocument/2006/relationships/font" Target="fonts/Archivo-regular.fntdata"/><Relationship Id="rId20" Type="http://schemas.openxmlformats.org/officeDocument/2006/relationships/slide" Target="slides/slide13.xml"/><Relationship Id="rId22" Type="http://schemas.openxmlformats.org/officeDocument/2006/relationships/font" Target="fonts/ArchivoLight-regular.fntdata"/><Relationship Id="rId21" Type="http://schemas.openxmlformats.org/officeDocument/2006/relationships/slide" Target="slides/slide14.xml"/><Relationship Id="rId24" Type="http://schemas.openxmlformats.org/officeDocument/2006/relationships/font" Target="fonts/ArchivoLight-italic.fntdata"/><Relationship Id="rId23" Type="http://schemas.openxmlformats.org/officeDocument/2006/relationships/font" Target="fonts/ArchivoLight-bold.fntdata"/><Relationship Id="rId26" Type="http://schemas.openxmlformats.org/officeDocument/2006/relationships/font" Target="fonts/Raleway-regular.fntdata"/><Relationship Id="rId25" Type="http://schemas.openxmlformats.org/officeDocument/2006/relationships/font" Target="fonts/ArchivoLight-boldItalic.fntdata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29" Type="http://schemas.openxmlformats.org/officeDocument/2006/relationships/font" Target="fonts/Raleway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50c0ee25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50c0ee25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50c0ee253_0_1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50c0ee253_0_1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50c0ee253_0_1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550c0ee253_0_1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50c0ee253_0_1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50c0ee253_0_1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550c0ee253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3550c0ee253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550c0ee253_0_1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550c0ee253_0_1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550c0ee253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550c0ee253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50c0ee253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50c0ee253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550c0ee253_0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550c0ee253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550c0ee253_0_1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550c0ee253_0_1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550c0ee253_0_1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550c0ee253_0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3550c0ee253_0_1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3550c0ee253_0_1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50c0ee253_0_1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50c0ee253_0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50c0ee253_0_1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550c0ee253_0_1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02" name="Google Shape;102;p16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103" name="Google Shape;103;p16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19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9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9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9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9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28" name="Google Shape;128;p19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29" name="Google Shape;129;p19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30" name="Google Shape;130;p19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31" name="Google Shape;131;p19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32" name="Google Shape;132;p19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33" name="Google Shape;133;p19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1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21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1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1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1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1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1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21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1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21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1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1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2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2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2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22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2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22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2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2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22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2" name="Google Shape;182;p22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83" name="Google Shape;183;p22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8" name="Google Shape;188;p23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9" name="Google Shape;189;p23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0" name="Google Shape;190;p23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1" name="Google Shape;191;p23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2" name="Google Shape;192;p23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3" name="Google Shape;193;p23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4" name="Google Shape;194;p23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5" name="Google Shape;195;p23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3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9" name="Google Shape;199;p23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24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8" name="Google Shape;208;p24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9" name="Google Shape;209;p24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0" name="Google Shape;210;p24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1" name="Google Shape;211;p24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2" name="Google Shape;212;p24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3" name="Google Shape;213;p24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4" name="Google Shape;214;p24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5" name="Google Shape;215;p24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6" name="Google Shape;216;p24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7" name="Google Shape;217;p24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8" name="Google Shape;218;p24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9" name="Google Shape;219;p24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0" name="Google Shape;220;p24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1" name="Google Shape;221;p24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2" name="Google Shape;222;p24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6" name="Google Shape;226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25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9" name="Google Shape;229;p25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0" name="Google Shape;230;p25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1" name="Google Shape;231;p25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2" name="Google Shape;232;p25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3" name="Google Shape;233;p25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4" name="Google Shape;234;p25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6" name="Google Shape;236;p25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7" name="Google Shape;237;p25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8" name="Google Shape;238;p25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2" name="Google Shape;242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26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5" name="Google Shape;245;p26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6" name="Google Shape;246;p26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8" name="Google Shape;248;p26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9" name="Google Shape;249;p26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2" name="Google Shape;252;p26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3" name="Google Shape;253;p26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6" name="Google Shape;256;p26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8" name="Google Shape;258;p26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27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4" name="Google Shape;264;p27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5" name="Google Shape;265;p27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6" name="Google Shape;266;p27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7" name="Google Shape;267;p27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8" name="Google Shape;268;p27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272" name="Google Shape;272;p28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4" name="Google Shape;274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2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28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7" name="Google Shape;277;p28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8" name="Google Shape;278;p28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9" name="Google Shape;279;p28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0" name="Google Shape;280;p28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1" name="Google Shape;281;p28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2" name="Google Shape;282;p28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3" name="Google Shape;283;p28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2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29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89" name="Google Shape;289;p29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0" name="Google Shape;290;p29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91" name="Google Shape;291;p29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93" name="Google Shape;293;p29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4" name="Google Shape;294;p29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5" name="Google Shape;295;p29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96" name="Google Shape;296;p29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30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2" name="Google Shape;302;p30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3" name="Google Shape;303;p30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4" name="Google Shape;304;p30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5" name="Google Shape;305;p30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6" name="Google Shape;306;p30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7" name="Google Shape;307;p30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8" name="Google Shape;308;p30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30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30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311" name="Google Shape;311;p30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1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315" name="Google Shape;315;p31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316" name="Google Shape;316;p31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317" name="Google Shape;317;p31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318" name="Google Shape;318;p31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9" name="Google Shape;319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31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2" name="Google Shape;322;p31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3" name="Google Shape;323;p31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4" name="Google Shape;324;p31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5" name="Google Shape;325;p31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3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p32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1" name="Google Shape;331;p32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32" name="Google Shape;332;p32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3" name="Google Shape;333;p32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34" name="Google Shape;334;p32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5" name="Google Shape;335;p32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36" name="Google Shape;336;p32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7" name="Google Shape;337;p32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38" name="Google Shape;338;p32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9" name="Google Shape;339;p32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40" name="Google Shape;340;p32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1" name="Google Shape;341;p32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3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345" name="Google Shape;345;p33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6" name="Google Shape;346;p33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7" name="Google Shape;347;p33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33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4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34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54" name="Google Shape;354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3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34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57" name="Google Shape;357;p34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1" name="Google Shape;361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3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35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364" name="Google Shape;364;p35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68" name="Google Shape;368;p36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369" name="Google Shape;369;p36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370" name="Google Shape;370;p36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1" name="Google Shape;371;p36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72" name="Google Shape;372;p36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3" name="Google Shape;373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36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3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37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381" name="Google Shape;381;p37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8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85" name="Google Shape;385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3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7" name="Google Shape;387;p38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9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1" name="Google Shape;391;p39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92" name="Google Shape;392;p39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3" name="Google Shape;393;p39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4" name="Google Shape;394;p39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95" name="Google Shape;395;p39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6" name="Google Shape;396;p39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7" name="Google Shape;397;p39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98" name="Google Shape;398;p39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9" name="Google Shape;399;p39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00" name="Google Shape;400;p39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401" name="Google Shape;401;p39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2" name="Google Shape;402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39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39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408" name="Google Shape;408;p40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409" name="Google Shape;409;p40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10" name="Google Shape;410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4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40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13" name="Google Shape;413;p40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414" name="Google Shape;414;p40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415" name="Google Shape;415;p40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16" name="Google Shape;416;p40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17" name="Google Shape;417;p40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418" name="Google Shape;418;p40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419" name="Google Shape;419;p40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0" name="Google Shape;420;p40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1" name="Google Shape;421;p40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422" name="Google Shape;422;p40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423" name="Google Shape;423;p40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4" name="Google Shape;424;p40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25" name="Google Shape;425;p40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8" name="Google Shape;428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2" name="Google Shape;442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7" name="Google Shape;447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8" name="Google Shape;448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3" name="Google Shape;453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5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8" name="Google Shape;458;p5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9" name="Google Shape;459;p5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0" name="Google Shape;460;p5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5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5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6" name="Google Shape;466;p5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9" name="Google Shape;469;p5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0" name="Google Shape;470;p5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1" name="Google Shape;471;p5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2" name="Google Shape;472;p5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5" name="Google Shape;475;p5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6" name="Google Shape;476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7" name="Google Shape;477;p55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8" name="Google Shape;478;p55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79" name="Google Shape;479;p55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0" name="Google Shape;480;p55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3" name="Google Shape;483;p5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4" name="Google Shape;484;p5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5" name="Google Shape;485;p5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6" name="Google Shape;486;p5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7" name="Google Shape;487;p5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8" name="Google Shape;488;p5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89" name="Google Shape;489;p5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90" name="Google Shape;490;p5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5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6" name="Google Shape;496;p5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5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5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99" name="Google Shape;49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5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01" name="Google Shape;501;p5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4" name="Google Shape;504;p5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5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p5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7" name="Google Shape;507;p5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08" name="Google Shape;508;p5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09" name="Google Shape;50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5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1" name="Google Shape;511;p5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2" name="Google Shape;512;p5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7" name="Google Shape;517;p6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6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6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6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6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6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3" name="Google Shape;523;p6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4" name="Google Shape;524;p6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525" name="Google Shape;525;p6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hyperlink" Target="https://github.com/noahnkr/mlmm" TargetMode="External"/><Relationship Id="rId5" Type="http://schemas.openxmlformats.org/officeDocument/2006/relationships/hyperlink" Target="https://github.com/noahnkr/mlm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0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xon.cs.byu.edu/~martinez/classes/478/stuff/Sample_Group_Project3.pdf" TargetMode="External"/><Relationship Id="rId4" Type="http://schemas.openxmlformats.org/officeDocument/2006/relationships/hyperlink" Target="https://axon.cs.byu.edu/~martinez/classes/478/stuff/Sample_Group_Project3.pdf" TargetMode="External"/><Relationship Id="rId5" Type="http://schemas.openxmlformats.org/officeDocument/2006/relationships/hyperlink" Target="http://espn.com" TargetMode="External"/><Relationship Id="rId6" Type="http://schemas.openxmlformats.org/officeDocument/2006/relationships/hyperlink" Target="https://onlinelibrary.wiley.com/doi/10.1002/mde.3814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sports-reference.com/cbb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2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531" name="Google Shape;531;p62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Roberts | May 5th, 2025</a:t>
            </a:r>
            <a:endParaRPr/>
          </a:p>
        </p:txBody>
      </p:sp>
      <p:pic>
        <p:nvPicPr>
          <p:cNvPr id="532" name="Google Shape;5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075" y="413475"/>
            <a:ext cx="5048595" cy="2158274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2"/>
          <p:cNvSpPr txBox="1"/>
          <p:nvPr/>
        </p:nvSpPr>
        <p:spPr>
          <a:xfrm>
            <a:off x="7552850" y="4522625"/>
            <a:ext cx="13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4"/>
              </a:rPr>
              <a:t>Source </a:t>
            </a:r>
            <a:r>
              <a:rPr lang="en" u="sng">
                <a:solidFill>
                  <a:schemeClr val="hlink"/>
                </a:solidFill>
                <a:latin typeface="Archivo Light"/>
                <a:ea typeface="Archivo Light"/>
                <a:cs typeface="Archivo Light"/>
                <a:sym typeface="Archivo Light"/>
                <a:hlinkClick r:id="rId5"/>
              </a:rPr>
              <a:t>Code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71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611" name="Google Shape;611;p71"/>
          <p:cNvSpPr txBox="1"/>
          <p:nvPr>
            <p:ph idx="1" type="body"/>
          </p:nvPr>
        </p:nvSpPr>
        <p:spPr>
          <a:xfrm>
            <a:off x="359200" y="952500"/>
            <a:ext cx="4481100" cy="385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Logistic Regression</a:t>
            </a:r>
            <a:r>
              <a:rPr lang="en" sz="1400"/>
              <a:t> and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SVM</a:t>
            </a:r>
            <a:r>
              <a:rPr lang="en" sz="1400"/>
              <a:t> performed similarly and had the most consistent results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 models performed significantly worse for the 2022 tournament which suggests more unpredictability that year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2025 tournament was a notoriously predictable year (all four #1 seeds reached FInal 4)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Naive Bayes</a:t>
            </a:r>
            <a:r>
              <a:rPr lang="en" sz="1400"/>
              <a:t> achieved the highest accuracy this year, which makes sense since it thrives on consistent, linearly separable data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 contrast, it performed worse in more chaotic years where its simplistic assumptions break down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What is most interesting is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KNN </a:t>
            </a:r>
            <a:r>
              <a:rPr lang="en" sz="1400"/>
              <a:t>performed the worst in 2019 whereas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Logistic Regression </a:t>
            </a:r>
            <a:r>
              <a:rPr lang="en" sz="1400"/>
              <a:t>and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SVM </a:t>
            </a:r>
            <a:r>
              <a:rPr lang="en" sz="1400"/>
              <a:t>performed their best that year</a:t>
            </a:r>
            <a:endParaRPr sz="1400"/>
          </a:p>
        </p:txBody>
      </p:sp>
      <p:sp>
        <p:nvSpPr>
          <p:cNvPr id="612" name="Google Shape;612;p71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 Insights</a:t>
            </a:r>
            <a:endParaRPr b="1"/>
          </a:p>
        </p:txBody>
      </p:sp>
      <p:sp>
        <p:nvSpPr>
          <p:cNvPr id="613" name="Google Shape;613;p71"/>
          <p:cNvSpPr txBox="1"/>
          <p:nvPr/>
        </p:nvSpPr>
        <p:spPr>
          <a:xfrm>
            <a:off x="4787375" y="952500"/>
            <a:ext cx="37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72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620" name="Google Shape;620;p72"/>
          <p:cNvSpPr txBox="1"/>
          <p:nvPr>
            <p:ph idx="1" type="body"/>
          </p:nvPr>
        </p:nvSpPr>
        <p:spPr>
          <a:xfrm>
            <a:off x="359200" y="952500"/>
            <a:ext cx="4481100" cy="385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While predicting individual matchups is a good baseline, the motivation for this project is to predict the </a:t>
            </a:r>
            <a:r>
              <a:rPr i="1" lang="en" sz="1400"/>
              <a:t>entire</a:t>
            </a:r>
            <a:r>
              <a:rPr lang="en" sz="1400"/>
              <a:t> bracket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Using our trained </a:t>
            </a:r>
            <a:r>
              <a:rPr b="1" lang="en" sz="1400">
                <a:latin typeface="Archivo"/>
                <a:ea typeface="Archivo"/>
                <a:cs typeface="Archivo"/>
                <a:sym typeface="Archivo"/>
              </a:rPr>
              <a:t>Logistic Regression</a:t>
            </a:r>
            <a:r>
              <a:rPr lang="en" sz="1400"/>
              <a:t> model, we simulated the full NCAA Tournament bracket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While we didn’t achieve a perfect bracket, Final Four and National Champion predictions were usually accurate and </a:t>
            </a:r>
            <a:r>
              <a:rPr lang="en" sz="1400"/>
              <a:t>aligned</a:t>
            </a:r>
            <a:r>
              <a:rPr lang="en" sz="1400"/>
              <a:t> with top-seeded teams, suggesting realistic forecasting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Common upsets (eg., 12-seed beating 5-seed) were </a:t>
            </a:r>
            <a:r>
              <a:rPr lang="en" sz="1400"/>
              <a:t>occasionally</a:t>
            </a:r>
            <a:r>
              <a:rPr lang="en" sz="1400"/>
              <a:t> predicted, mirroring real-world tournament behavior</a:t>
            </a:r>
            <a:endParaRPr sz="1400"/>
          </a:p>
        </p:txBody>
      </p:sp>
      <p:sp>
        <p:nvSpPr>
          <p:cNvPr id="621" name="Google Shape;621;p72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Tournament Simulation</a:t>
            </a:r>
            <a:endParaRPr b="1"/>
          </a:p>
        </p:txBody>
      </p:sp>
      <p:sp>
        <p:nvSpPr>
          <p:cNvPr id="622" name="Google Shape;622;p72"/>
          <p:cNvSpPr txBox="1"/>
          <p:nvPr/>
        </p:nvSpPr>
        <p:spPr>
          <a:xfrm>
            <a:off x="4787375" y="952500"/>
            <a:ext cx="37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73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629" name="Google Shape;629;p73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Tournament Simulation Results</a:t>
            </a:r>
            <a:endParaRPr b="1"/>
          </a:p>
        </p:txBody>
      </p:sp>
      <p:pic>
        <p:nvPicPr>
          <p:cNvPr id="630" name="Google Shape;63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38" y="1214975"/>
            <a:ext cx="3643250" cy="83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313" y="2116650"/>
            <a:ext cx="3643249" cy="86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438" y="3055775"/>
            <a:ext cx="3643250" cy="85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450" y="3977225"/>
            <a:ext cx="3643250" cy="862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9497" y="1181675"/>
            <a:ext cx="3292176" cy="868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3"/>
          <p:cNvSpPr txBox="1"/>
          <p:nvPr/>
        </p:nvSpPr>
        <p:spPr>
          <a:xfrm>
            <a:off x="257425" y="1409863"/>
            <a:ext cx="7449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</a:t>
            </a: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</a:t>
            </a: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5</a:t>
            </a:r>
            <a:endParaRPr b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36" name="Google Shape;636;p73"/>
          <p:cNvSpPr txBox="1"/>
          <p:nvPr/>
        </p:nvSpPr>
        <p:spPr>
          <a:xfrm>
            <a:off x="2363275" y="835500"/>
            <a:ext cx="14289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Actual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37" name="Google Shape;637;p73"/>
          <p:cNvSpPr txBox="1"/>
          <p:nvPr/>
        </p:nvSpPr>
        <p:spPr>
          <a:xfrm>
            <a:off x="5776675" y="800100"/>
            <a:ext cx="139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Predicted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38" name="Google Shape;638;p73"/>
          <p:cNvSpPr txBox="1"/>
          <p:nvPr/>
        </p:nvSpPr>
        <p:spPr>
          <a:xfrm>
            <a:off x="257425" y="23353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2024</a:t>
            </a:r>
            <a:endParaRPr b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39" name="Google Shape;639;p73"/>
          <p:cNvSpPr txBox="1"/>
          <p:nvPr/>
        </p:nvSpPr>
        <p:spPr>
          <a:xfrm>
            <a:off x="257425" y="32439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2023</a:t>
            </a:r>
            <a:endParaRPr b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40" name="Google Shape;640;p73"/>
          <p:cNvSpPr txBox="1"/>
          <p:nvPr/>
        </p:nvSpPr>
        <p:spPr>
          <a:xfrm>
            <a:off x="257425" y="41959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2022</a:t>
            </a:r>
            <a:endParaRPr b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41" name="Google Shape;641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9500" y="2116650"/>
            <a:ext cx="3292175" cy="872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9500" y="3055326"/>
            <a:ext cx="3292175" cy="87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49500" y="3994025"/>
            <a:ext cx="3264105" cy="8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7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650" name="Google Shape;650;p74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Tournament Simulation Results</a:t>
            </a:r>
            <a:endParaRPr b="1"/>
          </a:p>
        </p:txBody>
      </p:sp>
      <p:sp>
        <p:nvSpPr>
          <p:cNvPr id="651" name="Google Shape;651;p74"/>
          <p:cNvSpPr txBox="1"/>
          <p:nvPr/>
        </p:nvSpPr>
        <p:spPr>
          <a:xfrm>
            <a:off x="257425" y="1409863"/>
            <a:ext cx="7449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2021</a:t>
            </a:r>
            <a:endParaRPr b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2" name="Google Shape;652;p74"/>
          <p:cNvSpPr txBox="1"/>
          <p:nvPr/>
        </p:nvSpPr>
        <p:spPr>
          <a:xfrm>
            <a:off x="2363275" y="835500"/>
            <a:ext cx="14289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Actual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3" name="Google Shape;653;p74"/>
          <p:cNvSpPr txBox="1"/>
          <p:nvPr/>
        </p:nvSpPr>
        <p:spPr>
          <a:xfrm>
            <a:off x="5776675" y="800100"/>
            <a:ext cx="139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Predicted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4" name="Google Shape;654;p74"/>
          <p:cNvSpPr txBox="1"/>
          <p:nvPr/>
        </p:nvSpPr>
        <p:spPr>
          <a:xfrm>
            <a:off x="257425" y="2335375"/>
            <a:ext cx="78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2019</a:t>
            </a:r>
            <a:endParaRPr b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5" name="Google Shape;655;p74"/>
          <p:cNvSpPr txBox="1"/>
          <p:nvPr/>
        </p:nvSpPr>
        <p:spPr>
          <a:xfrm>
            <a:off x="257425" y="3243900"/>
            <a:ext cx="74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2018</a:t>
            </a:r>
            <a:endParaRPr b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56" name="Google Shape;656;p74"/>
          <p:cNvSpPr txBox="1"/>
          <p:nvPr/>
        </p:nvSpPr>
        <p:spPr>
          <a:xfrm>
            <a:off x="257425" y="4195975"/>
            <a:ext cx="71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2017</a:t>
            </a:r>
            <a:endParaRPr b="1"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57" name="Google Shape;65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1192395"/>
            <a:ext cx="3643225" cy="83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475" y="1192400"/>
            <a:ext cx="3192525" cy="8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8450" y="2106625"/>
            <a:ext cx="3643225" cy="82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8450" y="3020850"/>
            <a:ext cx="3643225" cy="820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8450" y="3967950"/>
            <a:ext cx="3643225" cy="87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1475" y="2106625"/>
            <a:ext cx="3198096" cy="8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91475" y="3020850"/>
            <a:ext cx="3192525" cy="83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91475" y="3967948"/>
            <a:ext cx="3192525" cy="764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0" name="Google Shape;670;p7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671" name="Google Shape;671;p75"/>
          <p:cNvSpPr txBox="1"/>
          <p:nvPr>
            <p:ph idx="1" type="body"/>
          </p:nvPr>
        </p:nvSpPr>
        <p:spPr>
          <a:xfrm>
            <a:off x="359200" y="952500"/>
            <a:ext cx="3974400" cy="385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Jared Forsyth, Andrew Wilde A</a:t>
            </a:r>
            <a:r>
              <a:rPr i="1" lang="en" sz="1500"/>
              <a:t> Machine Learning Approach to March Madness</a:t>
            </a:r>
            <a:r>
              <a:rPr lang="en" sz="1500"/>
              <a:t>. Brigham Young University, CS 478 Machine Learning, 2014.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axon.cs.byu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.edu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Used different models, feature selection techniques, and ordering to achieve the highest prediction accuracy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Determined that random ordering with KNN and Random Forest produced the best results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Used </a:t>
            </a:r>
            <a:r>
              <a:rPr lang="en" sz="1500" u="sng">
                <a:solidFill>
                  <a:schemeClr val="hlink"/>
                </a:solidFill>
                <a:hlinkClick r:id="rId5"/>
              </a:rPr>
              <a:t>ESPN</a:t>
            </a:r>
            <a:r>
              <a:rPr lang="en" sz="1500"/>
              <a:t> for dataset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Started with 94 features initially</a:t>
            </a:r>
            <a:endParaRPr sz="1500"/>
          </a:p>
        </p:txBody>
      </p:sp>
      <p:sp>
        <p:nvSpPr>
          <p:cNvPr id="672" name="Google Shape;672;p75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Related Work</a:t>
            </a:r>
            <a:endParaRPr b="1"/>
          </a:p>
        </p:txBody>
      </p:sp>
      <p:sp>
        <p:nvSpPr>
          <p:cNvPr id="673" name="Google Shape;673;p75"/>
          <p:cNvSpPr txBox="1"/>
          <p:nvPr/>
        </p:nvSpPr>
        <p:spPr>
          <a:xfrm>
            <a:off x="4637525" y="847700"/>
            <a:ext cx="40755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Light"/>
              <a:buChar char="●"/>
            </a:pPr>
            <a:r>
              <a:rPr lang="en" sz="15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Andrew D. Kvam and Steven L. Sokol. March Madness prediction: Different machine learning approaches. Managerial and Decision Economics, 2021. DOI: </a:t>
            </a:r>
            <a:r>
              <a:rPr lang="en" sz="1500" u="sng">
                <a:solidFill>
                  <a:schemeClr val="dk2"/>
                </a:solidFill>
                <a:latin typeface="Archivo Light"/>
                <a:ea typeface="Archivo Light"/>
                <a:cs typeface="Archivo Light"/>
                <a:sym typeface="Archiv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10.1002/mde.3814</a:t>
            </a:r>
            <a:r>
              <a:rPr lang="en" sz="15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.</a:t>
            </a:r>
            <a:endParaRPr sz="15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Light"/>
              <a:buChar char="○"/>
            </a:pPr>
            <a:r>
              <a:rPr lang="en" sz="15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Included tournament games from 2006-2017</a:t>
            </a:r>
            <a:endParaRPr sz="15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Light"/>
              <a:buChar char="○"/>
            </a:pPr>
            <a:r>
              <a:rPr lang="en" sz="15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Determined that neural networks outperformed all other classifiers</a:t>
            </a:r>
            <a:endParaRPr sz="15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chivo Light"/>
              <a:buChar char="○"/>
            </a:pPr>
            <a:r>
              <a:rPr lang="en" sz="15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rPr>
              <a:t>Used non-box score statistics including: (distance traveled, attendance, program history, etc)</a:t>
            </a:r>
            <a:endParaRPr sz="15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63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540" name="Google Shape;540;p63"/>
          <p:cNvSpPr txBox="1"/>
          <p:nvPr>
            <p:ph idx="1" type="body"/>
          </p:nvPr>
        </p:nvSpPr>
        <p:spPr>
          <a:xfrm>
            <a:off x="359200" y="952500"/>
            <a:ext cx="4029000" cy="385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NCAA March Madness tournament is notoriously difficult to predict due to its frequent upsets and randomness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Traditional bracket </a:t>
            </a:r>
            <a:r>
              <a:rPr lang="en" sz="1600"/>
              <a:t>prediction</a:t>
            </a:r>
            <a:r>
              <a:rPr lang="en" sz="1600"/>
              <a:t> methods rely on public rankings, conference strength, and gut feeling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Our method aims to take a data-driven approach using statistical features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allows an exploration of how seeding, efficiency, and advanced metrics correlate with actual tournament outcomes</a:t>
            </a:r>
            <a:endParaRPr sz="1600"/>
          </a:p>
        </p:txBody>
      </p:sp>
      <p:sp>
        <p:nvSpPr>
          <p:cNvPr id="541" name="Google Shape;541;p63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Background &amp; Motivation</a:t>
            </a:r>
            <a:endParaRPr b="1"/>
          </a:p>
        </p:txBody>
      </p:sp>
      <p:pic>
        <p:nvPicPr>
          <p:cNvPr id="542" name="Google Shape;5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39900"/>
            <a:ext cx="4345500" cy="4345500"/>
          </a:xfrm>
          <a:prstGeom prst="roundRect">
            <a:avLst>
              <a:gd fmla="val 589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" name="Google Shape;548;p6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549" name="Google Shape;549;p64"/>
          <p:cNvSpPr txBox="1"/>
          <p:nvPr>
            <p:ph idx="1" type="body"/>
          </p:nvPr>
        </p:nvSpPr>
        <p:spPr>
          <a:xfrm>
            <a:off x="359200" y="952500"/>
            <a:ext cx="4029000" cy="385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Collected NCAA </a:t>
            </a:r>
            <a:r>
              <a:rPr i="1" lang="en" sz="1500"/>
              <a:t>tournament matchups</a:t>
            </a:r>
            <a:r>
              <a:rPr lang="en" sz="1500"/>
              <a:t> and team-level </a:t>
            </a:r>
            <a:r>
              <a:rPr i="1" lang="en" sz="1500"/>
              <a:t>season stats </a:t>
            </a:r>
            <a:r>
              <a:rPr lang="en" sz="1500"/>
              <a:t>from 2012-2025 (excluding 2020)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Matchup data scraped from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Sports Reference</a:t>
            </a:r>
            <a:r>
              <a:rPr lang="en" sz="1500"/>
              <a:t> using BeautifulSoup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Each row represents a single tournament game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63 games per. tournament x 13 years = 819 tournament matchups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Stats include regular-season performance for each tournament team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Each row represents a 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64 teams x 13 years = 832 tournament teams</a:t>
            </a:r>
            <a:endParaRPr sz="1500"/>
          </a:p>
        </p:txBody>
      </p:sp>
      <p:sp>
        <p:nvSpPr>
          <p:cNvPr id="550" name="Google Shape;550;p64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Datasets</a:t>
            </a:r>
            <a:endParaRPr b="1"/>
          </a:p>
        </p:txBody>
      </p:sp>
      <p:pic>
        <p:nvPicPr>
          <p:cNvPr id="551" name="Google Shape;5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7825" y="3803513"/>
            <a:ext cx="4580301" cy="8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6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558" name="Google Shape;558;p65"/>
          <p:cNvSpPr txBox="1"/>
          <p:nvPr>
            <p:ph idx="1" type="body"/>
          </p:nvPr>
        </p:nvSpPr>
        <p:spPr>
          <a:xfrm>
            <a:off x="359200" y="952500"/>
            <a:ext cx="4165800" cy="385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</a:t>
            </a:r>
            <a:r>
              <a:rPr lang="en" sz="1500"/>
              <a:t>ach pair of team’s statistics were collected for each matchup: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Shooting stats (FG%, 3P%, FT%)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Rebounds (Off, Def, Total)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Turnovers, assists, blocks, steals, fouls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Seeding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Advanced metrics: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Shooting Efficiency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Strength of Schedule</a:t>
            </a:r>
            <a:endParaRPr sz="1500"/>
          </a:p>
          <a:p>
            <a:pPr indent="-3238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Simple Rating System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Each team’s opponents stats were also collected for each of the above features</a:t>
            </a:r>
            <a:endParaRPr sz="15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Expected output is a binary classification: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0 if </a:t>
            </a: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team_a</a:t>
            </a:r>
            <a:r>
              <a:rPr lang="en" sz="1500"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1500"/>
              <a:t>wins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1 if </a:t>
            </a:r>
            <a:r>
              <a:rPr lang="en" sz="1500">
                <a:latin typeface="Source Code Pro"/>
                <a:ea typeface="Source Code Pro"/>
                <a:cs typeface="Source Code Pro"/>
                <a:sym typeface="Source Code Pro"/>
              </a:rPr>
              <a:t>team_b</a:t>
            </a:r>
            <a:r>
              <a:rPr lang="en" sz="1500"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1500"/>
              <a:t>wins</a:t>
            </a:r>
            <a:endParaRPr sz="1500"/>
          </a:p>
        </p:txBody>
      </p:sp>
      <p:sp>
        <p:nvSpPr>
          <p:cNvPr id="559" name="Google Shape;559;p65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Features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66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566" name="Google Shape;566;p66"/>
          <p:cNvSpPr txBox="1"/>
          <p:nvPr>
            <p:ph idx="1" type="body"/>
          </p:nvPr>
        </p:nvSpPr>
        <p:spPr>
          <a:xfrm>
            <a:off x="359200" y="952500"/>
            <a:ext cx="4131600" cy="385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hypothesize that the </a:t>
            </a:r>
            <a:r>
              <a:rPr i="1" lang="en" sz="1600"/>
              <a:t>difference </a:t>
            </a:r>
            <a:r>
              <a:rPr lang="en" sz="1600"/>
              <a:t>in team statistics correlates strongly with game outcomes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Instead of using the raw collected stats, we used </a:t>
            </a:r>
            <a:r>
              <a:rPr b="1" lang="en" sz="1600">
                <a:latin typeface="Archivo"/>
                <a:ea typeface="Archivo"/>
                <a:cs typeface="Archivo"/>
                <a:sym typeface="Archivo"/>
              </a:rPr>
              <a:t>statistical deltas</a:t>
            </a:r>
            <a:r>
              <a:rPr lang="en" sz="1600"/>
              <a:t> between two teams to capture the advantage one team may have over the other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Each matchup is encoded as </a:t>
            </a: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team_a_stats - team_b_stats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7" name="Google Shape;567;p66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Intuition</a:t>
            </a:r>
            <a:endParaRPr b="1"/>
          </a:p>
        </p:txBody>
      </p:sp>
      <p:sp>
        <p:nvSpPr>
          <p:cNvPr id="568" name="Google Shape;568;p66"/>
          <p:cNvSpPr txBox="1"/>
          <p:nvPr/>
        </p:nvSpPr>
        <p:spPr>
          <a:xfrm>
            <a:off x="4787375" y="952500"/>
            <a:ext cx="37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6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575" name="Google Shape;575;p67"/>
          <p:cNvSpPr txBox="1"/>
          <p:nvPr>
            <p:ph idx="1" type="body"/>
          </p:nvPr>
        </p:nvSpPr>
        <p:spPr>
          <a:xfrm>
            <a:off x="359200" y="952500"/>
            <a:ext cx="4131600" cy="385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chivo"/>
              <a:buChar char="●"/>
            </a:pP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During preliminary testing, our model showed suspiciously high accuracy in both prediction metrics and tournament simulations</a:t>
            </a:r>
            <a:endParaRPr sz="1300"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chivo"/>
              <a:buChar char="●"/>
            </a:pP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Upon investigation, we found that our original dataset, scraped from season summary pages, included tournament games</a:t>
            </a:r>
            <a:endParaRPr sz="1300"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chivo"/>
              <a:buChar char="●"/>
            </a:pP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This introduced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data leakage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: teams that made deep runs had inflated stats (e.g., more rebounds, points), which biased the model to favor teams with simply </a:t>
            </a:r>
            <a:r>
              <a:rPr i="1" lang="en" sz="1300">
                <a:latin typeface="Archivo"/>
                <a:ea typeface="Archivo"/>
                <a:cs typeface="Archivo"/>
                <a:sym typeface="Archivo"/>
              </a:rPr>
              <a:t>more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 games played </a:t>
            </a:r>
            <a:endParaRPr sz="1300"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chivo"/>
              <a:buChar char="●"/>
            </a:pP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As a result, the model learned that “higher stats = winner”, rather than identifying meaningful patterns</a:t>
            </a:r>
            <a:endParaRPr sz="1300"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chivo"/>
              <a:buChar char="●"/>
            </a:pP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To fix this, we rewrote the scraper to only aggregate regular season statistics and normalize them per game, ensuring a fairer and more generalizable training set</a:t>
            </a:r>
            <a:endParaRPr sz="13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76" name="Google Shape;576;p67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Processing</a:t>
            </a:r>
            <a:endParaRPr b="1"/>
          </a:p>
        </p:txBody>
      </p:sp>
      <p:sp>
        <p:nvSpPr>
          <p:cNvPr id="577" name="Google Shape;577;p67"/>
          <p:cNvSpPr txBox="1"/>
          <p:nvPr/>
        </p:nvSpPr>
        <p:spPr>
          <a:xfrm>
            <a:off x="4787375" y="952500"/>
            <a:ext cx="37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3" name="Google Shape;583;p68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584" name="Google Shape;584;p68"/>
          <p:cNvSpPr txBox="1"/>
          <p:nvPr>
            <p:ph idx="1" type="body"/>
          </p:nvPr>
        </p:nvSpPr>
        <p:spPr>
          <a:xfrm>
            <a:off x="359200" y="952500"/>
            <a:ext cx="4131600" cy="385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framed our task as a binary classification problem: given two teams and their regular season-stats, predict the winner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Our primary model is </a:t>
            </a:r>
            <a:r>
              <a:rPr b="1" lang="en" sz="1600">
                <a:latin typeface="Archivo"/>
                <a:ea typeface="Archivo"/>
                <a:cs typeface="Archivo"/>
                <a:sym typeface="Archivo"/>
              </a:rPr>
              <a:t>Logistic Regression</a:t>
            </a:r>
            <a:r>
              <a:rPr lang="en" sz="1600"/>
              <a:t> due to its interpretability (win%) and solid baseline performance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also tested additional models for comparison: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Support Vector Machine (SVM)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Random Forest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K-Nearest Neighbors (KNN)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Naive Bayes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5" name="Google Shape;585;p68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</a:t>
            </a:r>
            <a:r>
              <a:rPr b="1" lang="en"/>
              <a:t>Architecture</a:t>
            </a:r>
            <a:r>
              <a:rPr b="1" lang="en"/>
              <a:t> &amp; Algorithms</a:t>
            </a:r>
            <a:endParaRPr b="1"/>
          </a:p>
        </p:txBody>
      </p:sp>
      <p:sp>
        <p:nvSpPr>
          <p:cNvPr id="586" name="Google Shape;586;p68"/>
          <p:cNvSpPr txBox="1"/>
          <p:nvPr/>
        </p:nvSpPr>
        <p:spPr>
          <a:xfrm>
            <a:off x="4787375" y="952500"/>
            <a:ext cx="37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69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593" name="Google Shape;593;p69"/>
          <p:cNvSpPr txBox="1"/>
          <p:nvPr>
            <p:ph idx="1" type="body"/>
          </p:nvPr>
        </p:nvSpPr>
        <p:spPr>
          <a:xfrm>
            <a:off x="359200" y="952500"/>
            <a:ext cx="4481100" cy="385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each tournament year, we used a </a:t>
            </a:r>
            <a:r>
              <a:rPr i="1" lang="en" sz="1500"/>
              <a:t>leave-one-year-out </a:t>
            </a:r>
            <a:r>
              <a:rPr lang="en" sz="1500"/>
              <a:t>evaluation strategy: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One tournament year (e.g., 2023) was held out for testing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All other years were used for training data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</a:t>
            </a:r>
            <a:r>
              <a:rPr lang="en" sz="1500"/>
              <a:t>eatures were normalized using </a:t>
            </a:r>
            <a:r>
              <a:rPr i="1" lang="en" sz="1500"/>
              <a:t>scikit-learn</a:t>
            </a:r>
            <a:r>
              <a:rPr lang="en" sz="1500"/>
              <a:t> </a:t>
            </a:r>
            <a:r>
              <a:rPr b="1" lang="en" sz="1500">
                <a:latin typeface="Archivo"/>
                <a:ea typeface="Archivo"/>
                <a:cs typeface="Archivo"/>
                <a:sym typeface="Archivo"/>
              </a:rPr>
              <a:t>StandardScaler</a:t>
            </a:r>
            <a:r>
              <a:rPr lang="en" sz="1500"/>
              <a:t> to eliminate the mean and scale to unit variance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 used balanced class weighting since the lower seeds win more often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Hyperparameters: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C: 1.0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Epochs: 1000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Given the small dataset, our model was trained on local CPU</a:t>
            </a:r>
            <a:endParaRPr sz="1500"/>
          </a:p>
        </p:txBody>
      </p:sp>
      <p:sp>
        <p:nvSpPr>
          <p:cNvPr id="594" name="Google Shape;594;p69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 Setup</a:t>
            </a:r>
            <a:endParaRPr b="1"/>
          </a:p>
        </p:txBody>
      </p:sp>
      <p:sp>
        <p:nvSpPr>
          <p:cNvPr id="595" name="Google Shape;595;p69"/>
          <p:cNvSpPr txBox="1"/>
          <p:nvPr/>
        </p:nvSpPr>
        <p:spPr>
          <a:xfrm>
            <a:off x="4787375" y="952500"/>
            <a:ext cx="370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chivo Light"/>
              <a:ea typeface="Archivo Light"/>
              <a:cs typeface="Archivo Light"/>
              <a:sym typeface="Archiv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1" name="Google Shape;601;p70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March Madness</a:t>
            </a:r>
            <a:endParaRPr/>
          </a:p>
        </p:txBody>
      </p:sp>
      <p:sp>
        <p:nvSpPr>
          <p:cNvPr id="602" name="Google Shape;602;p70"/>
          <p:cNvSpPr txBox="1"/>
          <p:nvPr>
            <p:ph idx="1" type="body"/>
          </p:nvPr>
        </p:nvSpPr>
        <p:spPr>
          <a:xfrm>
            <a:off x="359200" y="952500"/>
            <a:ext cx="8417400" cy="385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Due to tournament variance, the performance of each model varied </a:t>
            </a:r>
            <a:r>
              <a:rPr i="1" lang="en" sz="1500"/>
              <a:t>heavily</a:t>
            </a:r>
            <a:r>
              <a:rPr lang="en" sz="1500"/>
              <a:t> year-to-year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 our surprise, </a:t>
            </a:r>
            <a:r>
              <a:rPr b="1" lang="en" sz="1500">
                <a:latin typeface="Archivo"/>
                <a:ea typeface="Archivo"/>
                <a:cs typeface="Archivo"/>
                <a:sym typeface="Archivo"/>
              </a:rPr>
              <a:t>Random Forest</a:t>
            </a:r>
            <a:r>
              <a:rPr lang="en" sz="1500"/>
              <a:t> performed the best across all tournaments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03" name="Google Shape;603;p70"/>
          <p:cNvSpPr txBox="1"/>
          <p:nvPr>
            <p:ph idx="4" type="subTitle"/>
          </p:nvPr>
        </p:nvSpPr>
        <p:spPr>
          <a:xfrm>
            <a:off x="361975" y="539900"/>
            <a:ext cx="4131600" cy="3078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Experimental Results</a:t>
            </a:r>
            <a:endParaRPr b="1"/>
          </a:p>
        </p:txBody>
      </p:sp>
      <p:graphicFrame>
        <p:nvGraphicFramePr>
          <p:cNvPr id="604" name="Google Shape;604;p70"/>
          <p:cNvGraphicFramePr/>
          <p:nvPr/>
        </p:nvGraphicFramePr>
        <p:xfrm>
          <a:off x="771350" y="175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{1679EBA8-E3B0-452C-A418-907B18E547C8}</a:tableStyleId>
              </a:tblPr>
              <a:tblGrid>
                <a:gridCol w="1874950"/>
                <a:gridCol w="1365675"/>
                <a:gridCol w="1027775"/>
                <a:gridCol w="1098075"/>
                <a:gridCol w="889825"/>
                <a:gridCol w="1037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Logistic Regression</a:t>
                      </a:r>
                      <a:endParaRPr b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SVM</a:t>
                      </a:r>
                      <a:endParaRPr b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Random Forest</a:t>
                      </a:r>
                      <a:endParaRPr b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KNN</a:t>
                      </a:r>
                      <a:endParaRPr b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Naive Bayes</a:t>
                      </a:r>
                      <a:endParaRPr b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Avg. Accuracy %</a:t>
                      </a:r>
                      <a:endParaRPr b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70.6%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70.0%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73.0%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66.6%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68.4%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Min Accuracy %</a:t>
                      </a:r>
                      <a:endParaRPr b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60.3% </a:t>
                      </a:r>
                      <a:r>
                        <a:rPr i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(2022)</a:t>
                      </a:r>
                      <a:endParaRPr i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60.3% </a:t>
                      </a:r>
                      <a:r>
                        <a:rPr i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(2022)</a:t>
                      </a:r>
                      <a:endParaRPr i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66.7%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(2016)</a:t>
                      </a:r>
                      <a:endParaRPr i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61.9%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(2019)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60.3%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(2021)</a:t>
                      </a:r>
                      <a:endParaRPr i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Max Accuracy %</a:t>
                      </a:r>
                      <a:endParaRPr b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82.5%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</a:t>
                      </a:r>
                      <a:r>
                        <a:rPr i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2019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)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82.5%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(2019)</a:t>
                      </a:r>
                      <a:endParaRPr i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81.0%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(2025)</a:t>
                      </a:r>
                      <a:endParaRPr i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73.0%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(2023)</a:t>
                      </a:r>
                      <a:endParaRPr i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84.1%</a:t>
                      </a:r>
                      <a:endParaRPr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60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(2025)</a:t>
                      </a:r>
                      <a:endParaRPr i="1" sz="160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